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86" y="9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082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x03st\AppData\Local\Temp\XPgrpwise\Kolsml_2013_2015_odesl_&#268;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atka\Katka\CMKOS_flexibilita_kraje\Data\Final\Kolsml_2013_2015_odesl_&#268;R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cs-CZ"/>
              <a:t>Mzdová sféra ČR</a:t>
            </a:r>
          </a:p>
        </c:rich>
      </c:tx>
      <c:layout>
        <c:manualLayout>
          <c:xMode val="edge"/>
          <c:yMode val="edge"/>
          <c:x val="0.4587731759845155"/>
          <c:y val="5.73918213818497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4523840769903762"/>
          <c:y val="6.9444444444444448E-2"/>
          <c:w val="0.82420603674540682"/>
          <c:h val="0.71400481189851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Graf_CR!$E$4</c:f>
              <c:strCache>
                <c:ptCount val="1"/>
                <c:pt idx="0">
                  <c:v>Kol. smlouva ANO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numRef>
              <c:f>Graf_CR!$B$5:$B$7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Graf_CR!$E$5:$E$7</c:f>
              <c:numCache>
                <c:formatCode>#,##0</c:formatCode>
                <c:ptCount val="3"/>
                <c:pt idx="0">
                  <c:v>146.24075527637001</c:v>
                </c:pt>
                <c:pt idx="1">
                  <c:v>146.397825654938</c:v>
                </c:pt>
                <c:pt idx="2">
                  <c:v>145.32546585825401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29-4C5D-ABAC-0F16EB41EC7C}"/>
            </c:ext>
          </c:extLst>
        </c:ser>
        <c:ser>
          <c:idx val="1"/>
          <c:order val="1"/>
          <c:tx>
            <c:strRef>
              <c:f>Graf_CR!$F$4</c:f>
              <c:strCache>
                <c:ptCount val="1"/>
                <c:pt idx="0">
                  <c:v>Kol. smlouva NE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numRef>
              <c:f>Graf_CR!$B$5:$B$7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Graf_CR!$F$5:$F$7</c:f>
              <c:numCache>
                <c:formatCode>#,##0</c:formatCode>
                <c:ptCount val="3"/>
                <c:pt idx="0">
                  <c:v>149.99287237828099</c:v>
                </c:pt>
                <c:pt idx="1">
                  <c:v>149.922145007594</c:v>
                </c:pt>
                <c:pt idx="2">
                  <c:v>148.612294762966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A29-4C5D-ABAC-0F16EB41EC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7"/>
        <c:overlap val="52"/>
        <c:axId val="432795448"/>
        <c:axId val="577494024"/>
      </c:barChart>
      <c:catAx>
        <c:axId val="432795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577494024"/>
        <c:crosses val="autoZero"/>
        <c:auto val="1"/>
        <c:lblAlgn val="ctr"/>
        <c:lblOffset val="100"/>
        <c:noMultiLvlLbl val="0"/>
      </c:catAx>
      <c:valAx>
        <c:axId val="577494024"/>
        <c:scaling>
          <c:orientation val="minMax"/>
          <c:min val="1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cs-CZ"/>
                  <a:t>Odpracovaná doba </a:t>
                </a:r>
                <a:r>
                  <a:rPr lang="en-US"/>
                  <a:t>[</a:t>
                </a:r>
                <a:r>
                  <a:rPr lang="cs-CZ"/>
                  <a:t>hod</a:t>
                </a:r>
                <a:r>
                  <a:rPr lang="en-US"/>
                  <a:t>/</a:t>
                </a:r>
                <a:r>
                  <a:rPr lang="cs-CZ"/>
                  <a:t>měs</a:t>
                </a:r>
                <a:r>
                  <a:rPr lang="en-US"/>
                  <a:t>]</a:t>
                </a:r>
                <a:endParaRPr lang="cs-CZ"/>
              </a:p>
            </c:rich>
          </c:tx>
          <c:layout>
            <c:manualLayout>
              <c:xMode val="edge"/>
              <c:yMode val="edge"/>
              <c:x val="0.1570447094108483"/>
              <c:y val="0.117754911926485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4327954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988433862035212"/>
          <c:y val="7.077076633026505E-2"/>
          <c:w val="0.79037976114229658"/>
          <c:h val="0.792243983586558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Graf_CR!$D$34</c:f>
              <c:strCache>
                <c:ptCount val="1"/>
                <c:pt idx="0">
                  <c:v>Kol. smlouva ANO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Graf_CR!$C$35:$C$37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Graf_CR!$D$35:$D$37</c:f>
              <c:numCache>
                <c:formatCode>#,##0</c:formatCode>
                <c:ptCount val="3"/>
                <c:pt idx="0">
                  <c:v>29382.819030291092</c:v>
                </c:pt>
                <c:pt idx="1">
                  <c:v>29900.471692770629</c:v>
                </c:pt>
                <c:pt idx="2">
                  <c:v>31230.678806975058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874-47CA-B40C-575B6F052363}"/>
            </c:ext>
          </c:extLst>
        </c:ser>
        <c:ser>
          <c:idx val="1"/>
          <c:order val="1"/>
          <c:tx>
            <c:strRef>
              <c:f>Graf_CR!$E$34</c:f>
              <c:strCache>
                <c:ptCount val="1"/>
                <c:pt idx="0">
                  <c:v>Kol. smlouva NE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numRef>
              <c:f>Graf_CR!$C$35:$C$37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Graf_CR!$E$35:$E$37</c:f>
              <c:numCache>
                <c:formatCode>#,##0</c:formatCode>
                <c:ptCount val="3"/>
                <c:pt idx="0">
                  <c:v>26636.015631882656</c:v>
                </c:pt>
                <c:pt idx="1">
                  <c:v>27238.971657722239</c:v>
                </c:pt>
                <c:pt idx="2">
                  <c:v>28240.50074296306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874-47CA-B40C-575B6F052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overlap val="38"/>
        <c:axId val="573717616"/>
        <c:axId val="573719184"/>
      </c:barChart>
      <c:catAx>
        <c:axId val="57371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573719184"/>
        <c:crosses val="autoZero"/>
        <c:auto val="1"/>
        <c:lblAlgn val="ctr"/>
        <c:lblOffset val="100"/>
        <c:noMultiLvlLbl val="0"/>
      </c:catAx>
      <c:valAx>
        <c:axId val="573719184"/>
        <c:scaling>
          <c:orientation val="minMax"/>
          <c:min val="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cs-CZ" sz="1800"/>
                  <a:t>Hrubá měsíční mzda </a:t>
                </a:r>
                <a:r>
                  <a:rPr lang="en-US" sz="1800"/>
                  <a:t>[</a:t>
                </a:r>
                <a:r>
                  <a:rPr lang="cs-CZ" sz="1800"/>
                  <a:t>tis. Kč</a:t>
                </a:r>
                <a:r>
                  <a:rPr lang="en-US" sz="1800"/>
                  <a:t>]</a:t>
                </a:r>
                <a:endParaRPr lang="cs-CZ" sz="1800"/>
              </a:p>
            </c:rich>
          </c:tx>
          <c:layout>
            <c:manualLayout>
              <c:xMode val="edge"/>
              <c:yMode val="edge"/>
              <c:x val="0.19873382760961855"/>
              <c:y val="0.1666796292032630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573717616"/>
        <c:crosses val="autoZero"/>
        <c:crossBetween val="between"/>
        <c:dispUnits>
          <c:builtInUnit val="thousands"/>
        </c:dispUnits>
      </c:valAx>
      <c:dTable>
        <c:showHorzBorder val="1"/>
        <c:showVertBorder val="1"/>
        <c:showOutline val="1"/>
        <c:showKeys val="1"/>
        <c:spPr>
          <a:solidFill>
            <a:schemeClr val="bg1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0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20141-FE8F-4A61-98AC-DACD5516B8D9}" type="datetimeFigureOut">
              <a:rPr lang="cs-CZ" smtClean="0"/>
              <a:t>07.09.2016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EADEB-70D0-42EE-9C7E-FE10A418BD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843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3EF22AD-C07E-42DF-A972-687319E7C1BC}" type="slidenum">
              <a:rPr lang="cs-CZ" altLang="cs-CZ" sz="1200" smtClean="0"/>
              <a:pPr/>
              <a:t>1</a:t>
            </a:fld>
            <a:endParaRPr lang="cs-CZ" altLang="cs-CZ" sz="1200" smtClean="0"/>
          </a:p>
        </p:txBody>
      </p:sp>
    </p:spTree>
    <p:extLst>
      <p:ext uri="{BB962C8B-B14F-4D97-AF65-F5344CB8AC3E}">
        <p14:creationId xmlns:p14="http://schemas.microsoft.com/office/powerpoint/2010/main" val="84204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C4C4451-C2A3-4AB3-BFE8-77AE683B5DA4}" type="slidenum">
              <a:rPr lang="cs-CZ" altLang="cs-CZ" sz="1200" smtClean="0"/>
              <a:pPr/>
              <a:t>6</a:t>
            </a:fld>
            <a:endParaRPr lang="cs-CZ" altLang="cs-CZ" sz="1200" smtClean="0"/>
          </a:p>
        </p:txBody>
      </p:sp>
    </p:spTree>
    <p:extLst>
      <p:ext uri="{BB962C8B-B14F-4D97-AF65-F5344CB8AC3E}">
        <p14:creationId xmlns:p14="http://schemas.microsoft.com/office/powerpoint/2010/main" val="2654268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574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01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37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854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165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backgrou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4" t="3123" r="14862" b="3123"/>
          <a:stretch>
            <a:fillRect/>
          </a:stretch>
        </p:blipFill>
        <p:spPr bwMode="auto">
          <a:xfrm>
            <a:off x="1524001" y="0"/>
            <a:ext cx="10668000" cy="589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11767" y="385516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411767" y="3042745"/>
            <a:ext cx="9144000" cy="1655762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4300" y="5985424"/>
            <a:ext cx="1164084" cy="365125"/>
          </a:xfrm>
        </p:spPr>
        <p:txBody>
          <a:bodyPr/>
          <a:lstStyle>
            <a:lvl1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C0718-4FC4-4303-AE6D-BAF561C26C1B}" type="datetimeFigureOut">
              <a:rPr lang="cs-CZ" smtClean="0"/>
              <a:pPr/>
              <a:t>07.09.2016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24001" y="5985425"/>
            <a:ext cx="10514964" cy="365125"/>
          </a:xfrm>
        </p:spPr>
        <p:txBody>
          <a:bodyPr/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4300" y="6399663"/>
            <a:ext cx="1164084" cy="365125"/>
          </a:xfr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6F30A1-9BEA-4DDE-B77E-74FAD94F34A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8" name="Picture 5" descr="we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273300"/>
            <a:ext cx="1870075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121" y="6436312"/>
            <a:ext cx="10523844" cy="3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714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C0718-4FC4-4303-AE6D-BAF561C26C1B}" type="datetimeFigureOut">
              <a:rPr lang="cs-CZ" smtClean="0"/>
              <a:pPr/>
              <a:t>07.09.2016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6F30A1-9BEA-4DDE-B77E-74FAD94F34A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5657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C0718-4FC4-4303-AE6D-BAF561C26C1B}" type="datetimeFigureOut">
              <a:rPr lang="cs-CZ" smtClean="0"/>
              <a:pPr/>
              <a:t>07.09.2016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6F30A1-9BEA-4DDE-B77E-74FAD94F34A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6536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background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4" t="3123" r="75487" b="3123"/>
          <a:stretch/>
        </p:blipFill>
        <p:spPr bwMode="auto">
          <a:xfrm>
            <a:off x="0" y="0"/>
            <a:ext cx="1376039" cy="686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46556" y="94585"/>
            <a:ext cx="10138298" cy="82168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algn="ctr"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46555" y="1091953"/>
            <a:ext cx="10138298" cy="5085010"/>
          </a:xfrm>
        </p:spPr>
        <p:txBody>
          <a:bodyPr/>
          <a:lstStyle>
            <a:lvl1pPr marL="2286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4841" y="5994400"/>
            <a:ext cx="1151707" cy="365125"/>
          </a:xfr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C0718-4FC4-4303-AE6D-BAF561C26C1B}" type="datetimeFigureOut">
              <a:rPr lang="cs-CZ" smtClean="0"/>
              <a:pPr/>
              <a:t>07.09.2016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39835" y="6176963"/>
            <a:ext cx="10445018" cy="232146"/>
          </a:xfrm>
        </p:spPr>
        <p:txBody>
          <a:bodyPr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20949" y="6409109"/>
            <a:ext cx="1145599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F76F30A1-9BEA-4DDE-B77E-74FAD94F34A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2" name="Picture 8" descr="we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49" y="2647976"/>
            <a:ext cx="1561810" cy="156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121" y="6418556"/>
            <a:ext cx="10523844" cy="3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582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backgrou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4" t="3123" r="14862" b="3123"/>
          <a:stretch>
            <a:fillRect/>
          </a:stretch>
        </p:blipFill>
        <p:spPr bwMode="auto">
          <a:xfrm>
            <a:off x="1524001" y="0"/>
            <a:ext cx="10668000" cy="589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we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273300"/>
            <a:ext cx="1870075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4300" y="5992917"/>
            <a:ext cx="1292469" cy="365125"/>
          </a:xfrm>
        </p:spPr>
        <p:txBody>
          <a:bodyPr/>
          <a:lstStyle>
            <a:lvl1pPr algn="ctr">
              <a:defRPr sz="1000"/>
            </a:lvl1pPr>
          </a:lstStyle>
          <a:p>
            <a:fld id="{6F1C0718-4FC4-4303-AE6D-BAF561C26C1B}" type="datetimeFigureOut">
              <a:rPr lang="cs-CZ" smtClean="0"/>
              <a:pPr/>
              <a:t>07.09.2016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15121" y="6010118"/>
            <a:ext cx="10523844" cy="365125"/>
          </a:xfrm>
        </p:spPr>
        <p:txBody>
          <a:bodyPr/>
          <a:lstStyle>
            <a:lvl1pPr algn="r">
              <a:defRPr sz="1000"/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4300" y="6375243"/>
            <a:ext cx="1292469" cy="365125"/>
          </a:xfrm>
        </p:spPr>
        <p:txBody>
          <a:bodyPr/>
          <a:lstStyle>
            <a:lvl1pPr>
              <a:defRPr sz="1000"/>
            </a:lvl1pPr>
          </a:lstStyle>
          <a:p>
            <a:fld id="{F76F30A1-9BEA-4DDE-B77E-74FAD94F34A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Nadpis 1"/>
          <p:cNvSpPr>
            <a:spLocks noGrp="1"/>
          </p:cNvSpPr>
          <p:nvPr>
            <p:ph type="ctrTitle"/>
          </p:nvPr>
        </p:nvSpPr>
        <p:spPr>
          <a:xfrm>
            <a:off x="2411767" y="385516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10" name="Podnadpis 2"/>
          <p:cNvSpPr>
            <a:spLocks noGrp="1"/>
          </p:cNvSpPr>
          <p:nvPr>
            <p:ph type="subTitle" idx="1"/>
          </p:nvPr>
        </p:nvSpPr>
        <p:spPr>
          <a:xfrm>
            <a:off x="2411767" y="3042745"/>
            <a:ext cx="9144000" cy="1655762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121" y="6436312"/>
            <a:ext cx="10523844" cy="3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927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background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4" t="3123" r="75487" b="3123"/>
          <a:stretch/>
        </p:blipFill>
        <p:spPr bwMode="auto">
          <a:xfrm>
            <a:off x="0" y="0"/>
            <a:ext cx="1376039" cy="686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846556" y="1346230"/>
            <a:ext cx="4904472" cy="4640475"/>
          </a:xfrm>
        </p:spPr>
        <p:txBody>
          <a:bodyPr/>
          <a:lstStyle>
            <a:lvl1pPr marL="2286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995604" y="1346231"/>
            <a:ext cx="4989250" cy="4640474"/>
          </a:xfrm>
        </p:spPr>
        <p:txBody>
          <a:bodyPr/>
          <a:lstStyle>
            <a:lvl1pPr marL="2286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pic>
        <p:nvPicPr>
          <p:cNvPr id="9" name="Picture 8" descr="we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49" y="2647976"/>
            <a:ext cx="1561810" cy="156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121" y="6418556"/>
            <a:ext cx="10523844" cy="346232"/>
          </a:xfrm>
          <a:prstGeom prst="rect">
            <a:avLst/>
          </a:prstGeom>
        </p:spPr>
      </p:pic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1846556" y="94585"/>
            <a:ext cx="10138298" cy="82168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algn="ctr"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39835" y="6176963"/>
            <a:ext cx="10445018" cy="232146"/>
          </a:xfrm>
        </p:spPr>
        <p:txBody>
          <a:bodyPr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5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4841" y="5994400"/>
            <a:ext cx="1151707" cy="365125"/>
          </a:xfr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C0718-4FC4-4303-AE6D-BAF561C26C1B}" type="datetimeFigureOut">
              <a:rPr lang="cs-CZ" smtClean="0"/>
              <a:pPr/>
              <a:t>07.09.2016</a:t>
            </a:fld>
            <a:endParaRPr lang="cs-CZ" dirty="0"/>
          </a:p>
        </p:txBody>
      </p:sp>
      <p:sp>
        <p:nvSpPr>
          <p:cNvPr id="1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20949" y="6409109"/>
            <a:ext cx="1145599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F76F30A1-9BEA-4DDE-B77E-74FAD94F34A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358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3708" y="1350956"/>
            <a:ext cx="4813785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803708" y="2174868"/>
            <a:ext cx="4813785" cy="3684588"/>
          </a:xfrm>
        </p:spPr>
        <p:txBody>
          <a:bodyPr/>
          <a:lstStyle>
            <a:lvl1pPr marL="2286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7137814" y="1350956"/>
            <a:ext cx="4837492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7137814" y="2174868"/>
            <a:ext cx="4837492" cy="3684588"/>
          </a:xfrm>
        </p:spPr>
        <p:txBody>
          <a:bodyPr/>
          <a:lstStyle>
            <a:lvl1pPr marL="2286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1803708" y="6109398"/>
            <a:ext cx="10171598" cy="212170"/>
          </a:xfrm>
        </p:spPr>
        <p:txBody>
          <a:bodyPr/>
          <a:lstStyle>
            <a:lvl1pPr algn="r">
              <a:defRPr sz="1000"/>
            </a:lvl1pPr>
          </a:lstStyle>
          <a:p>
            <a:endParaRPr lang="cs-CZ" dirty="0"/>
          </a:p>
        </p:txBody>
      </p:sp>
      <p:pic>
        <p:nvPicPr>
          <p:cNvPr id="10" name="Picture 4" descr="background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4" t="3123" r="75487" b="3123"/>
          <a:stretch/>
        </p:blipFill>
        <p:spPr bwMode="auto">
          <a:xfrm>
            <a:off x="0" y="0"/>
            <a:ext cx="1376039" cy="686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we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49" y="2647976"/>
            <a:ext cx="1561810" cy="156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121" y="6418556"/>
            <a:ext cx="10523844" cy="346232"/>
          </a:xfrm>
          <a:prstGeom prst="rect">
            <a:avLst/>
          </a:prstGeom>
        </p:spPr>
      </p:pic>
      <p:sp>
        <p:nvSpPr>
          <p:cNvPr id="13" name="Zástupný symbol pro datum 3"/>
          <p:cNvSpPr txBox="1">
            <a:spLocks/>
          </p:cNvSpPr>
          <p:nvPr userDrawn="1"/>
        </p:nvSpPr>
        <p:spPr>
          <a:xfrm>
            <a:off x="114841" y="5994400"/>
            <a:ext cx="11517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1C0718-4FC4-4303-AE6D-BAF561C26C1B}" type="datetimeFigureOut">
              <a:rPr lang="cs-CZ" smtClean="0"/>
              <a:pPr/>
              <a:t>07.09.2016</a:t>
            </a:fld>
            <a:endParaRPr lang="cs-CZ" dirty="0"/>
          </a:p>
        </p:txBody>
      </p:sp>
      <p:sp>
        <p:nvSpPr>
          <p:cNvPr id="14" name="Zástupný symbol pro číslo snímku 5"/>
          <p:cNvSpPr txBox="1">
            <a:spLocks/>
          </p:cNvSpPr>
          <p:nvPr userDrawn="1"/>
        </p:nvSpPr>
        <p:spPr>
          <a:xfrm>
            <a:off x="120949" y="6409109"/>
            <a:ext cx="1145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6F30A1-9BEA-4DDE-B77E-74FAD94F34A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5" name="Nadpis 1"/>
          <p:cNvSpPr>
            <a:spLocks noGrp="1"/>
          </p:cNvSpPr>
          <p:nvPr>
            <p:ph type="title"/>
          </p:nvPr>
        </p:nvSpPr>
        <p:spPr>
          <a:xfrm>
            <a:off x="1846556" y="94585"/>
            <a:ext cx="10138298" cy="82168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algn="ctr"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5971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00335" y="2555666"/>
            <a:ext cx="9791330" cy="1325563"/>
          </a:xfrm>
        </p:spPr>
        <p:txBody>
          <a:bodyPr/>
          <a:lstStyle>
            <a:lvl1pPr algn="ctr"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C0718-4FC4-4303-AE6D-BAF561C26C1B}" type="datetimeFigureOut">
              <a:rPr lang="cs-CZ" smtClean="0"/>
              <a:pPr/>
              <a:t>07.09.2016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6F30A1-9BEA-4DDE-B77E-74FAD94F34A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2355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background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8" t="3123" r="14863" b="3123"/>
          <a:stretch/>
        </p:blipFill>
        <p:spPr bwMode="auto">
          <a:xfrm>
            <a:off x="-16043" y="1051"/>
            <a:ext cx="12208043" cy="685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9257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C0718-4FC4-4303-AE6D-BAF561C26C1B}" type="datetimeFigureOut">
              <a:rPr lang="cs-CZ" smtClean="0"/>
              <a:pPr/>
              <a:t>07.09.2016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30A1-9BEA-4DDE-B77E-74FAD94F34A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4552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C0718-4FC4-4303-AE6D-BAF561C26C1B}" type="datetimeFigureOut">
              <a:rPr lang="cs-CZ" smtClean="0"/>
              <a:pPr/>
              <a:t>07.09.2016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6F30A1-9BEA-4DDE-B77E-74FAD94F34A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9788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562470" y="365125"/>
            <a:ext cx="97913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62470" y="1825625"/>
            <a:ext cx="979133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C0718-4FC4-4303-AE6D-BAF561C26C1B}" type="datetimeFigureOut">
              <a:rPr lang="cs-CZ" smtClean="0"/>
              <a:pPr/>
              <a:t>07.09.2016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6F30A1-9BEA-4DDE-B77E-74FAD94F34A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133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-260369" y="-229607"/>
            <a:ext cx="1965369" cy="708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cs-CZ" altLang="cs-CZ" sz="2963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47157" y="3058319"/>
            <a:ext cx="9897686" cy="7413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cs-CZ" sz="8000" b="1" i="1" smtClean="0">
                <a:solidFill>
                  <a:schemeClr val="bg1"/>
                </a:solidFill>
                <a:latin typeface="+mn-lt"/>
              </a:rPr>
              <a:t>#KonecLevnePrace</a:t>
            </a:r>
            <a:endParaRPr lang="cs-CZ" sz="8000" b="1" i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204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-260369" y="-229607"/>
            <a:ext cx="1965369" cy="708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cs-CZ" altLang="cs-CZ" sz="2963"/>
          </a:p>
        </p:txBody>
      </p:sp>
      <p:sp>
        <p:nvSpPr>
          <p:cNvPr id="5124" name="Obdélník 5"/>
          <p:cNvSpPr>
            <a:spLocks noChangeArrowheads="1"/>
          </p:cNvSpPr>
          <p:nvPr/>
        </p:nvSpPr>
        <p:spPr bwMode="auto">
          <a:xfrm>
            <a:off x="2397079" y="2945218"/>
            <a:ext cx="10618025" cy="360970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cs-CZ" altLang="cs-CZ" sz="5714" b="1" dirty="0">
                <a:solidFill>
                  <a:schemeClr val="bg1"/>
                </a:solidFill>
              </a:rPr>
              <a:t>2. Co nám říká ekonomika?</a:t>
            </a:r>
          </a:p>
          <a:p>
            <a:pPr>
              <a:defRPr/>
            </a:pPr>
            <a:endParaRPr lang="cs-CZ" altLang="cs-CZ" sz="5714" b="1" dirty="0">
              <a:solidFill>
                <a:schemeClr val="bg1"/>
              </a:solidFill>
            </a:endParaRPr>
          </a:p>
          <a:p>
            <a:pPr marL="544234" indent="-544234">
              <a:buFontTx/>
              <a:buAutoNum type="arabicPeriod"/>
              <a:defRPr/>
            </a:pPr>
            <a:endParaRPr lang="cs-CZ" altLang="cs-CZ" sz="5714" b="1" dirty="0">
              <a:solidFill>
                <a:schemeClr val="bg1"/>
              </a:solidFill>
            </a:endParaRPr>
          </a:p>
          <a:p>
            <a:pPr marL="544234" indent="-544234">
              <a:buFontTx/>
              <a:buAutoNum type="arabicPeriod"/>
              <a:defRPr/>
            </a:pPr>
            <a:endParaRPr lang="cs-CZ" altLang="cs-CZ" sz="5714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34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74660" y="123151"/>
            <a:ext cx="10075450" cy="556014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cs-CZ" altLang="cs-CZ" sz="2499" dirty="0"/>
              <a:t> </a:t>
            </a:r>
            <a:r>
              <a:rPr lang="cs-CZ" altLang="cs-CZ" sz="2539" dirty="0">
                <a:latin typeface="+mn-lt"/>
              </a:rPr>
              <a:t>Co říká červencová predikce MF ČR k růstu HDP?</a:t>
            </a: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681" y="-261085"/>
            <a:ext cx="184731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cs-CZ" altLang="cs-CZ" sz="2800"/>
          </a:p>
        </p:txBody>
      </p:sp>
      <p:pic>
        <p:nvPicPr>
          <p:cNvPr id="16388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659" y="1384683"/>
            <a:ext cx="10204795" cy="417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866" y="1166308"/>
            <a:ext cx="2598653" cy="233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ovéPole 4"/>
          <p:cNvSpPr txBox="1">
            <a:spLocks noChangeArrowheads="1"/>
          </p:cNvSpPr>
          <p:nvPr/>
        </p:nvSpPr>
        <p:spPr bwMode="auto">
          <a:xfrm>
            <a:off x="8785363" y="5629541"/>
            <a:ext cx="3158237" cy="320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1481"/>
              <a:t>Zdroj: Eurostat, Ministerstvo financí</a:t>
            </a:r>
          </a:p>
        </p:txBody>
      </p:sp>
    </p:spTree>
    <p:extLst>
      <p:ext uri="{BB962C8B-B14F-4D97-AF65-F5344CB8AC3E}">
        <p14:creationId xmlns:p14="http://schemas.microsoft.com/office/powerpoint/2010/main" val="28214624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74660" y="123151"/>
            <a:ext cx="10075450" cy="556014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cs-CZ" altLang="cs-CZ" sz="2499" dirty="0"/>
              <a:t> </a:t>
            </a:r>
            <a:r>
              <a:rPr lang="cs-CZ" altLang="cs-CZ" sz="2539" dirty="0">
                <a:latin typeface="+mn-lt"/>
              </a:rPr>
              <a:t>Co říká červencová predikce MF ČR ke mzdám? </a:t>
            </a: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681" y="-261085"/>
            <a:ext cx="184731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cs-CZ" altLang="cs-CZ" sz="2800"/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807" y="862265"/>
            <a:ext cx="7784201" cy="535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9872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14975" y="123151"/>
            <a:ext cx="10035135" cy="556014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cs-CZ" altLang="cs-CZ" sz="2499" dirty="0"/>
              <a:t> </a:t>
            </a:r>
            <a:r>
              <a:rPr lang="cs-CZ" altLang="cs-CZ" sz="2539" dirty="0"/>
              <a:t>Co říká o mzdách Zpráva o inflaci III/2016? </a:t>
            </a: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1681" y="-261085"/>
            <a:ext cx="184731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cs-CZ" altLang="cs-CZ" sz="2800"/>
          </a:p>
        </p:txBody>
      </p:sp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240" y="816909"/>
            <a:ext cx="8362052" cy="53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584" y="816909"/>
            <a:ext cx="1014600" cy="59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2333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84738" y="123151"/>
            <a:ext cx="10065371" cy="556014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cs-CZ" altLang="cs-CZ" sz="2499" dirty="0"/>
              <a:t> </a:t>
            </a:r>
            <a:r>
              <a:rPr lang="cs-CZ" altLang="cs-CZ" sz="2539" dirty="0"/>
              <a:t>V indikátoru důvěry vedou spotřebitelé – drží ekonomiku</a:t>
            </a: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1681" y="-261085"/>
            <a:ext cx="184731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cs-CZ" altLang="cs-CZ" sz="2800"/>
          </a:p>
        </p:txBody>
      </p:sp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079" y="922738"/>
            <a:ext cx="8797120" cy="529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550" y="3331573"/>
            <a:ext cx="1422792" cy="83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8979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648" y="843786"/>
            <a:ext cx="7382729" cy="526785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921694" y="227299"/>
            <a:ext cx="10070411" cy="549295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cs-CZ" altLang="cs-CZ" sz="2539" dirty="0"/>
              <a:t>Vývoj nominální a průměrné mzdy 2007 – 1. čtvrtletí 2016</a:t>
            </a:r>
            <a:endParaRPr lang="cs-CZ" altLang="cs-CZ" sz="2539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315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921694" y="227299"/>
            <a:ext cx="10070411" cy="549295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cs-CZ" altLang="cs-CZ" sz="2539" dirty="0"/>
              <a:t>Bariéry růstu</a:t>
            </a:r>
            <a:endParaRPr lang="cs-CZ" altLang="cs-CZ" sz="2539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039" y="868983"/>
            <a:ext cx="8461160" cy="5333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879699" y="212181"/>
            <a:ext cx="10070410" cy="549296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cs-CZ" altLang="cs-CZ" sz="2539" dirty="0"/>
              <a:t>Česká republika = odtoková ekonomika (2015)</a:t>
            </a:r>
            <a:endParaRPr lang="cs-CZ" altLang="cs-CZ" sz="2539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6627" name="Picture 2" descr="https://fbcdn-sphotos-h-a.akamaihd.net/hphotos-ak-xtp1/v/t1.0-9/13000359_1748562845378752_711609447701140856_n.jpg?oh=1a3509b8ed5ece44f44832f0e331c998&amp;oe=57784DF7&amp;__gda__=1467924929_eda5f7ee0e6043ed72ca1b58c41f58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349" y="853865"/>
            <a:ext cx="9290983" cy="531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2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879699" y="212181"/>
            <a:ext cx="10070410" cy="549296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cs-CZ" altLang="cs-CZ" sz="2539" dirty="0"/>
              <a:t>Mzdová a platová úroveň České republiky a dalších zemí (2015)</a:t>
            </a:r>
            <a:endParaRPr lang="cs-CZ" altLang="cs-CZ" sz="2539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7651" name="Picture 6" descr="https://pbs.twimg.com/media/Ce8gGVeWEAIcfmh.png: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921" y="811870"/>
            <a:ext cx="9260746" cy="535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8447723" y="2291775"/>
            <a:ext cx="2646878" cy="61337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38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ČR jen 9,9 €</a:t>
            </a:r>
          </a:p>
        </p:txBody>
      </p:sp>
      <p:sp>
        <p:nvSpPr>
          <p:cNvPr id="6" name="Šipka dolů 6"/>
          <p:cNvSpPr/>
          <p:nvPr/>
        </p:nvSpPr>
        <p:spPr>
          <a:xfrm>
            <a:off x="9244987" y="2960447"/>
            <a:ext cx="512340" cy="1034758"/>
          </a:xfrm>
          <a:prstGeom prst="downArrow">
            <a:avLst/>
          </a:prstGeom>
          <a:solidFill>
            <a:srgbClr val="FF0000"/>
          </a:solidFill>
          <a:scene3d>
            <a:camera prst="orthographicFront">
              <a:rot lat="0" lon="0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905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56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6"/>
          <p:cNvSpPr>
            <a:spLocks noChangeArrowheads="1"/>
          </p:cNvSpPr>
          <p:nvPr/>
        </p:nvSpPr>
        <p:spPr bwMode="auto">
          <a:xfrm>
            <a:off x="-260369" y="-229607"/>
            <a:ext cx="1965369" cy="708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cs-CZ" altLang="cs-CZ" sz="2963"/>
          </a:p>
        </p:txBody>
      </p:sp>
      <p:sp>
        <p:nvSpPr>
          <p:cNvPr id="5124" name="Obdélník 5"/>
          <p:cNvSpPr>
            <a:spLocks noChangeArrowheads="1"/>
          </p:cNvSpPr>
          <p:nvPr/>
        </p:nvSpPr>
        <p:spPr bwMode="auto">
          <a:xfrm>
            <a:off x="2826327" y="2503490"/>
            <a:ext cx="9147300" cy="18510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cs-CZ" altLang="cs-CZ" sz="5714" b="1" dirty="0">
                <a:solidFill>
                  <a:schemeClr val="bg1"/>
                </a:solidFill>
              </a:rPr>
              <a:t>3. </a:t>
            </a:r>
            <a:r>
              <a:rPr lang="cs-CZ" altLang="cs-CZ" sz="5714" b="1" dirty="0">
                <a:solidFill>
                  <a:schemeClr val="bg1"/>
                </a:solidFill>
              </a:rPr>
              <a:t>Jaký požadujeme růst mezd pro rok </a:t>
            </a:r>
            <a:r>
              <a:rPr lang="cs-CZ" altLang="cs-CZ" sz="5714" b="1" dirty="0" smtClean="0">
                <a:solidFill>
                  <a:schemeClr val="bg1"/>
                </a:solidFill>
              </a:rPr>
              <a:t>2017?</a:t>
            </a:r>
            <a:endParaRPr lang="cs-CZ" altLang="cs-CZ" sz="5714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95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-260369" y="-229607"/>
            <a:ext cx="1965369" cy="708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cs-CZ" altLang="cs-CZ" sz="2963"/>
          </a:p>
        </p:txBody>
      </p:sp>
      <p:sp>
        <p:nvSpPr>
          <p:cNvPr id="6148" name="Obdélník 5"/>
          <p:cNvSpPr>
            <a:spLocks noChangeArrowheads="1"/>
          </p:cNvSpPr>
          <p:nvPr/>
        </p:nvSpPr>
        <p:spPr bwMode="auto">
          <a:xfrm>
            <a:off x="2998102" y="541682"/>
            <a:ext cx="9324578" cy="6312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3809" b="1" dirty="0">
                <a:solidFill>
                  <a:schemeClr val="bg1"/>
                </a:solidFill>
              </a:rPr>
              <a:t>1. Jaká je aktuální situace ve mzdách?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cs-CZ" sz="3809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3809" b="1" dirty="0">
                <a:solidFill>
                  <a:schemeClr val="bg1"/>
                </a:solidFill>
              </a:rPr>
              <a:t>2. Co nám říká ekonomika?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cs-CZ" sz="3809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3809" b="1" dirty="0">
                <a:solidFill>
                  <a:schemeClr val="bg1"/>
                </a:solidFill>
              </a:rPr>
              <a:t>3. Jaký požadujeme růst mezd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3809" b="1" dirty="0" smtClean="0">
                <a:solidFill>
                  <a:schemeClr val="bg1"/>
                </a:solidFill>
              </a:rPr>
              <a:t>    pro rok 2017</a:t>
            </a:r>
            <a:r>
              <a:rPr lang="cs-CZ" altLang="cs-CZ" sz="3809" b="1" dirty="0">
                <a:solidFill>
                  <a:schemeClr val="bg1"/>
                </a:solidFill>
              </a:rPr>
              <a:t>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cs-CZ" sz="3809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3809" b="1" dirty="0">
                <a:solidFill>
                  <a:schemeClr val="bg1"/>
                </a:solidFill>
              </a:rPr>
              <a:t>4. Naše další požadavky?</a:t>
            </a:r>
            <a:r>
              <a:rPr lang="cs-CZ" altLang="cs-CZ" sz="2963" b="1" dirty="0">
                <a:solidFill>
                  <a:schemeClr val="bg1"/>
                </a:solidFill>
              </a:rPr>
              <a:t>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cs-CZ" sz="2963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3809" b="1" dirty="0">
                <a:solidFill>
                  <a:schemeClr val="bg1"/>
                </a:solidFill>
              </a:rPr>
              <a:t>5. Čeho jsme již dosáhli?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cs-CZ" sz="3174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59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921694" y="227299"/>
            <a:ext cx="10070411" cy="549295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cs-CZ" altLang="cs-CZ" sz="2539" dirty="0"/>
              <a:t>Požadavek ČMKOS na růst mezd v roce 2017?</a:t>
            </a:r>
            <a:endParaRPr lang="cs-CZ" altLang="cs-CZ" sz="2539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9699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93"/>
            <a:ext cx="12192931" cy="6864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13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" y="525"/>
            <a:ext cx="12190319" cy="6857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52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" y="525"/>
            <a:ext cx="12190319" cy="6857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03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" y="526"/>
            <a:ext cx="12191252" cy="685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73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921694" y="227299"/>
            <a:ext cx="10070411" cy="549295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cs-CZ" altLang="cs-CZ" sz="2539" dirty="0"/>
              <a:t>Požadavek ČMKOS na růst mezd v roce 2017</a:t>
            </a:r>
            <a:endParaRPr lang="cs-CZ" altLang="cs-CZ" sz="2539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795" name="TextovéPole 1"/>
          <p:cNvSpPr txBox="1">
            <a:spLocks noChangeArrowheads="1"/>
          </p:cNvSpPr>
          <p:nvPr/>
        </p:nvSpPr>
        <p:spPr bwMode="auto">
          <a:xfrm>
            <a:off x="2843906" y="2066682"/>
            <a:ext cx="8218917" cy="2534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15872" b="1"/>
              <a:t>5 – 5,5%</a:t>
            </a:r>
          </a:p>
        </p:txBody>
      </p:sp>
    </p:spTree>
    <p:extLst>
      <p:ext uri="{BB962C8B-B14F-4D97-AF65-F5344CB8AC3E}">
        <p14:creationId xmlns:p14="http://schemas.microsoft.com/office/powerpoint/2010/main" val="371164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32" y="-84475"/>
            <a:ext cx="10884632" cy="694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72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6"/>
          <p:cNvSpPr>
            <a:spLocks noChangeArrowheads="1"/>
          </p:cNvSpPr>
          <p:nvPr/>
        </p:nvSpPr>
        <p:spPr bwMode="auto">
          <a:xfrm>
            <a:off x="-260369" y="-229607"/>
            <a:ext cx="1965369" cy="708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cs-CZ" altLang="cs-CZ" sz="2963"/>
          </a:p>
        </p:txBody>
      </p:sp>
      <p:sp>
        <p:nvSpPr>
          <p:cNvPr id="5124" name="Obdélník 5"/>
          <p:cNvSpPr>
            <a:spLocks noChangeArrowheads="1"/>
          </p:cNvSpPr>
          <p:nvPr/>
        </p:nvSpPr>
        <p:spPr bwMode="auto">
          <a:xfrm>
            <a:off x="4355869" y="2550464"/>
            <a:ext cx="8334895" cy="18510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cs-CZ" altLang="cs-CZ" sz="5714" b="1" dirty="0">
                <a:solidFill>
                  <a:schemeClr val="bg1"/>
                </a:solidFill>
              </a:rPr>
              <a:t>4. </a:t>
            </a:r>
            <a:r>
              <a:rPr lang="cs-CZ" altLang="cs-CZ" sz="5714" b="1" dirty="0">
                <a:solidFill>
                  <a:schemeClr val="bg1"/>
                </a:solidFill>
              </a:rPr>
              <a:t>Jaké jsou naše </a:t>
            </a:r>
            <a:r>
              <a:rPr lang="cs-CZ" altLang="cs-CZ" sz="5714" b="1" dirty="0" smtClean="0">
                <a:solidFill>
                  <a:schemeClr val="bg1"/>
                </a:solidFill>
              </a:rPr>
              <a:t/>
            </a:r>
            <a:br>
              <a:rPr lang="cs-CZ" altLang="cs-CZ" sz="5714" b="1" dirty="0" smtClean="0">
                <a:solidFill>
                  <a:schemeClr val="bg1"/>
                </a:solidFill>
              </a:rPr>
            </a:br>
            <a:r>
              <a:rPr lang="cs-CZ" altLang="cs-CZ" sz="5714" b="1" dirty="0" smtClean="0">
                <a:solidFill>
                  <a:schemeClr val="bg1"/>
                </a:solidFill>
              </a:rPr>
              <a:t>další </a:t>
            </a:r>
            <a:r>
              <a:rPr lang="cs-CZ" altLang="cs-CZ" sz="5714" b="1" dirty="0">
                <a:solidFill>
                  <a:schemeClr val="bg1"/>
                </a:solidFill>
              </a:rPr>
              <a:t>požadavky</a:t>
            </a:r>
            <a:r>
              <a:rPr lang="cs-CZ" altLang="cs-CZ" sz="5714" b="1" dirty="0" smtClean="0">
                <a:solidFill>
                  <a:schemeClr val="bg1"/>
                </a:solidFill>
              </a:rPr>
              <a:t>?</a:t>
            </a:r>
            <a:endParaRPr lang="cs-CZ" altLang="cs-CZ" sz="5714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17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4" t="3123" r="14862" b="3123"/>
          <a:stretch>
            <a:fillRect/>
          </a:stretch>
        </p:blipFill>
        <p:spPr bwMode="auto">
          <a:xfrm>
            <a:off x="1723478" y="12284"/>
            <a:ext cx="10466844" cy="620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6"/>
          <p:cNvSpPr>
            <a:spLocks noChangeArrowheads="1"/>
          </p:cNvSpPr>
          <p:nvPr/>
        </p:nvSpPr>
        <p:spPr bwMode="auto">
          <a:xfrm>
            <a:off x="-258689" y="-229607"/>
            <a:ext cx="1963689" cy="708708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6747" tIns="48374" rIns="96747" bIns="48374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cs-CZ" altLang="cs-CZ" sz="2800"/>
          </a:p>
        </p:txBody>
      </p:sp>
      <p:sp>
        <p:nvSpPr>
          <p:cNvPr id="46084" name="Rectangle 7"/>
          <p:cNvSpPr>
            <a:spLocks noChangeArrowheads="1"/>
          </p:cNvSpPr>
          <p:nvPr/>
        </p:nvSpPr>
        <p:spPr bwMode="auto">
          <a:xfrm>
            <a:off x="1681" y="526"/>
            <a:ext cx="1720117" cy="685695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96747" tIns="48374" rIns="96747" bIns="48374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cs-CZ" altLang="cs-CZ" sz="2800"/>
          </a:p>
        </p:txBody>
      </p:sp>
      <p:pic>
        <p:nvPicPr>
          <p:cNvPr id="36869" name="Picture 5" descr="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47" y="2406002"/>
            <a:ext cx="1980487" cy="197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2375240" y="5357414"/>
            <a:ext cx="9138121" cy="83099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Mzdové podmínky řidičů jsou dlouhodobě neakceptovatelné!</a:t>
            </a:r>
          </a:p>
          <a:p>
            <a:pPr algn="ctr">
              <a:defRPr/>
            </a:pPr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Tento týden došlo k seriózní dohodě. Blahopřejeme!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6747765" y="284413"/>
            <a:ext cx="457242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Několik měsíců hrozila stávka u OS dopravy</a:t>
            </a:r>
            <a:endParaRPr lang="cs-CZ" sz="2800" dirty="0">
              <a:latin typeface="Arial" charset="0"/>
              <a:cs typeface="Arial" charset="0"/>
            </a:endParaRPr>
          </a:p>
        </p:txBody>
      </p:sp>
      <p:pic>
        <p:nvPicPr>
          <p:cNvPr id="3687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433" y="160108"/>
            <a:ext cx="3771154" cy="513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2" descr="Výsledek obrázku pro logo odborový svaz doprav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878" y="1399801"/>
            <a:ext cx="5062922" cy="3792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16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 descr="https://pbs.twimg.com/media/CliCs_yUgAAo-5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970" y="188663"/>
            <a:ext cx="10038494" cy="4817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ovéPole 1"/>
          <p:cNvSpPr txBox="1">
            <a:spLocks noChangeArrowheads="1"/>
          </p:cNvSpPr>
          <p:nvPr/>
        </p:nvSpPr>
        <p:spPr bwMode="auto">
          <a:xfrm>
            <a:off x="1956970" y="5337256"/>
            <a:ext cx="7265130" cy="54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2963" b="1"/>
              <a:t>Hranice věku pro odchod do důchodu?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9465684" y="5044971"/>
            <a:ext cx="2529781" cy="1134413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3386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Maximálně</a:t>
            </a:r>
          </a:p>
          <a:p>
            <a:pPr algn="ctr">
              <a:defRPr/>
            </a:pPr>
            <a:r>
              <a:rPr lang="cs-CZ" sz="3386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65 let !</a:t>
            </a:r>
          </a:p>
        </p:txBody>
      </p:sp>
    </p:spTree>
    <p:extLst>
      <p:ext uri="{BB962C8B-B14F-4D97-AF65-F5344CB8AC3E}">
        <p14:creationId xmlns:p14="http://schemas.microsoft.com/office/powerpoint/2010/main" val="264582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442" y="89556"/>
            <a:ext cx="9128042" cy="608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Obdélník 4"/>
          <p:cNvSpPr>
            <a:spLocks noChangeArrowheads="1"/>
          </p:cNvSpPr>
          <p:nvPr/>
        </p:nvSpPr>
        <p:spPr bwMode="auto">
          <a:xfrm>
            <a:off x="2627210" y="808238"/>
            <a:ext cx="4772317" cy="4651915"/>
          </a:xfrm>
          <a:prstGeom prst="rect">
            <a:avLst/>
          </a:prstGeom>
          <a:solidFill>
            <a:schemeClr val="bg2">
              <a:alpha val="61176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cs-CZ" altLang="cs-CZ" sz="2963" dirty="0">
                <a:solidFill>
                  <a:schemeClr val="bg1"/>
                </a:solidFill>
              </a:rPr>
              <a:t>V důchodových nárocích se musí zohlednit těžká práce. </a:t>
            </a:r>
          </a:p>
          <a:p>
            <a:pPr>
              <a:defRPr/>
            </a:pPr>
            <a:endParaRPr lang="cs-CZ" altLang="cs-CZ" sz="2963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cs-CZ" altLang="cs-CZ" sz="2963" dirty="0">
                <a:solidFill>
                  <a:schemeClr val="bg1"/>
                </a:solidFill>
              </a:rPr>
              <a:t>Vítáme dosavadní postoje koaličních stran k tomuto problému. </a:t>
            </a:r>
          </a:p>
          <a:p>
            <a:pPr>
              <a:defRPr/>
            </a:pPr>
            <a:endParaRPr lang="cs-CZ" altLang="cs-CZ" sz="2963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cs-CZ" altLang="cs-CZ" sz="2963" dirty="0">
                <a:solidFill>
                  <a:schemeClr val="bg1"/>
                </a:solidFill>
              </a:rPr>
              <a:t>Věříme v rychlou dohodu ve prospěch zaměstnanců</a:t>
            </a:r>
            <a:r>
              <a:rPr lang="cs-CZ" altLang="cs-CZ" sz="2963" dirty="0" smtClean="0">
                <a:solidFill>
                  <a:schemeClr val="bg1"/>
                </a:solidFill>
              </a:rPr>
              <a:t>.</a:t>
            </a:r>
            <a:endParaRPr lang="cs-CZ" altLang="cs-CZ" sz="296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1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-260369" y="-229607"/>
            <a:ext cx="1965369" cy="708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cs-CZ" altLang="cs-CZ" sz="2963"/>
          </a:p>
        </p:txBody>
      </p:sp>
      <p:sp>
        <p:nvSpPr>
          <p:cNvPr id="5124" name="Obdélník 5"/>
          <p:cNvSpPr>
            <a:spLocks noChangeArrowheads="1"/>
          </p:cNvSpPr>
          <p:nvPr/>
        </p:nvSpPr>
        <p:spPr bwMode="auto">
          <a:xfrm>
            <a:off x="2815348" y="2503490"/>
            <a:ext cx="9376653" cy="18510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cs-CZ" altLang="cs-CZ" sz="5714" b="1" dirty="0">
                <a:solidFill>
                  <a:schemeClr val="bg1"/>
                </a:solidFill>
              </a:rPr>
              <a:t>1. </a:t>
            </a:r>
            <a:r>
              <a:rPr lang="cs-CZ" altLang="cs-CZ" sz="5714" b="1" dirty="0">
                <a:solidFill>
                  <a:schemeClr val="bg1"/>
                </a:solidFill>
              </a:rPr>
              <a:t>Jaká je aktuální </a:t>
            </a:r>
            <a:r>
              <a:rPr lang="cs-CZ" altLang="cs-CZ" sz="5714" b="1" dirty="0" smtClean="0">
                <a:solidFill>
                  <a:schemeClr val="bg1"/>
                </a:solidFill>
              </a:rPr>
              <a:t>situace ve </a:t>
            </a:r>
            <a:r>
              <a:rPr lang="cs-CZ" altLang="cs-CZ" sz="5714" b="1" dirty="0">
                <a:solidFill>
                  <a:schemeClr val="bg1"/>
                </a:solidFill>
              </a:rPr>
              <a:t>mzdách</a:t>
            </a:r>
            <a:r>
              <a:rPr lang="cs-CZ" altLang="cs-CZ" sz="5714" b="1" dirty="0" smtClean="0">
                <a:solidFill>
                  <a:schemeClr val="bg1"/>
                </a:solidFill>
              </a:rPr>
              <a:t>?</a:t>
            </a:r>
            <a:endParaRPr lang="cs-CZ" altLang="cs-CZ" sz="5714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18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38" y="526"/>
            <a:ext cx="12212159" cy="685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68142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6"/>
          <p:cNvSpPr>
            <a:spLocks noChangeArrowheads="1"/>
          </p:cNvSpPr>
          <p:nvPr/>
        </p:nvSpPr>
        <p:spPr bwMode="auto">
          <a:xfrm>
            <a:off x="-260369" y="-229607"/>
            <a:ext cx="1965369" cy="708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cs-CZ" altLang="cs-CZ" sz="2963"/>
          </a:p>
        </p:txBody>
      </p:sp>
      <p:sp>
        <p:nvSpPr>
          <p:cNvPr id="5124" name="Obdélník 5"/>
          <p:cNvSpPr>
            <a:spLocks noChangeArrowheads="1"/>
          </p:cNvSpPr>
          <p:nvPr/>
        </p:nvSpPr>
        <p:spPr bwMode="auto">
          <a:xfrm>
            <a:off x="3099236" y="2862907"/>
            <a:ext cx="8991977" cy="97167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209408" indent="-1209408">
              <a:defRPr/>
            </a:pPr>
            <a:r>
              <a:rPr lang="cs-CZ" altLang="cs-CZ" sz="5714" b="1" dirty="0">
                <a:solidFill>
                  <a:schemeClr val="bg1"/>
                </a:solidFill>
              </a:rPr>
              <a:t>5. </a:t>
            </a:r>
            <a:r>
              <a:rPr lang="cs-CZ" altLang="cs-CZ" sz="5714" b="1" dirty="0">
                <a:solidFill>
                  <a:schemeClr val="bg1"/>
                </a:solidFill>
              </a:rPr>
              <a:t>Čeho jsme již dosáhli?</a:t>
            </a:r>
            <a:r>
              <a:rPr lang="cs-CZ" altLang="cs-CZ" sz="2963" b="1" dirty="0">
                <a:solidFill>
                  <a:schemeClr val="bg1"/>
                </a:solidFill>
              </a:rPr>
              <a:t>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46863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921694" y="227299"/>
            <a:ext cx="10070411" cy="549295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cs-CZ" altLang="cs-CZ" sz="2539" dirty="0"/>
              <a:t>Vývoj nominálních a reálných mezd 2007 – 1. čtvrtletí 2016</a:t>
            </a:r>
            <a:endParaRPr lang="cs-CZ" altLang="cs-CZ" sz="2539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3011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33" y="847146"/>
            <a:ext cx="9724372" cy="537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46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Obdélník 3"/>
          <p:cNvSpPr>
            <a:spLocks noChangeArrowheads="1"/>
          </p:cNvSpPr>
          <p:nvPr/>
        </p:nvSpPr>
        <p:spPr bwMode="auto">
          <a:xfrm>
            <a:off x="2103112" y="517905"/>
            <a:ext cx="9690776" cy="5156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cs-CZ" altLang="cs-CZ" sz="1481">
              <a:solidFill>
                <a:srgbClr val="000000"/>
              </a:solidFill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3809" b="1">
                <a:solidFill>
                  <a:srgbClr val="000000"/>
                </a:solidFill>
              </a:rPr>
              <a:t>Průměrná hrubá měsíční nominální mzda na přepočtené počty zaměstnanců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3809" b="1">
                <a:solidFill>
                  <a:srgbClr val="FF0000"/>
                </a:solidFill>
              </a:rPr>
              <a:t>vzrostla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3809" b="1">
                <a:solidFill>
                  <a:srgbClr val="000000"/>
                </a:solidFill>
              </a:rPr>
              <a:t>v období mezi 1. Q 2015 a 1. Q 2016     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3809" b="1">
                <a:solidFill>
                  <a:srgbClr val="000000"/>
                </a:solidFill>
              </a:rPr>
              <a:t>o </a:t>
            </a:r>
            <a:r>
              <a:rPr lang="cs-CZ" altLang="cs-CZ" sz="5714" b="1">
                <a:solidFill>
                  <a:srgbClr val="FF0000"/>
                </a:solidFill>
              </a:rPr>
              <a:t>4,4 %</a:t>
            </a:r>
            <a:r>
              <a:rPr lang="cs-CZ" altLang="cs-CZ" sz="3809" b="1">
                <a:solidFill>
                  <a:srgbClr val="FF0000"/>
                </a:solidFill>
              </a:rPr>
              <a:t>, </a:t>
            </a:r>
            <a:r>
              <a:rPr lang="cs-CZ" altLang="cs-CZ" sz="3809" b="1">
                <a:solidFill>
                  <a:srgbClr val="000000"/>
                </a:solidFill>
              </a:rPr>
              <a:t>reálně o </a:t>
            </a:r>
            <a:r>
              <a:rPr lang="cs-CZ" altLang="cs-CZ" sz="5714" b="1">
                <a:solidFill>
                  <a:srgbClr val="FF0000"/>
                </a:solidFill>
              </a:rPr>
              <a:t>3,9 %</a:t>
            </a:r>
            <a:r>
              <a:rPr lang="cs-CZ" altLang="cs-CZ" sz="3809" b="1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1439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bdélník 3"/>
          <p:cNvSpPr>
            <a:spLocks noChangeArrowheads="1"/>
          </p:cNvSpPr>
          <p:nvPr/>
        </p:nvSpPr>
        <p:spPr bwMode="auto">
          <a:xfrm>
            <a:off x="2440753" y="868983"/>
            <a:ext cx="9005416" cy="435850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cs-CZ" altLang="cs-CZ" sz="1481" dirty="0">
              <a:solidFill>
                <a:srgbClr val="000000"/>
              </a:solidFill>
            </a:endParaRPr>
          </a:p>
          <a:p>
            <a:pPr>
              <a:defRPr/>
            </a:pPr>
            <a:endParaRPr lang="cs-CZ" altLang="cs-CZ" sz="2963" dirty="0"/>
          </a:p>
          <a:p>
            <a:pPr algn="ctr">
              <a:defRPr/>
            </a:pPr>
            <a:r>
              <a:rPr lang="cs-CZ" altLang="cs-CZ" sz="4232" b="1" dirty="0"/>
              <a:t>Průměrná mzda vzrostla:</a:t>
            </a:r>
          </a:p>
          <a:p>
            <a:pPr>
              <a:defRPr/>
            </a:pPr>
            <a:endParaRPr lang="cs-CZ" altLang="cs-CZ" sz="3809" b="1" dirty="0"/>
          </a:p>
          <a:p>
            <a:pPr marL="604704" indent="-604704">
              <a:buFontTx/>
              <a:buChar char="-"/>
              <a:defRPr/>
            </a:pPr>
            <a:r>
              <a:rPr lang="cs-CZ" altLang="cs-CZ" sz="3809" b="1" dirty="0"/>
              <a:t>v podnikatelské sféře o </a:t>
            </a:r>
            <a:r>
              <a:rPr lang="cs-CZ" altLang="cs-CZ" sz="5714" b="1" dirty="0">
                <a:solidFill>
                  <a:srgbClr val="FF0000"/>
                </a:solidFill>
              </a:rPr>
              <a:t>4,5 %</a:t>
            </a:r>
          </a:p>
          <a:p>
            <a:pPr>
              <a:defRPr/>
            </a:pPr>
            <a:r>
              <a:rPr lang="cs-CZ" altLang="cs-CZ" sz="3809" b="1" dirty="0"/>
              <a:t> </a:t>
            </a:r>
          </a:p>
          <a:p>
            <a:pPr marL="604704" indent="-604704">
              <a:buFontTx/>
              <a:buChar char="-"/>
              <a:defRPr/>
            </a:pPr>
            <a:r>
              <a:rPr lang="cs-CZ" altLang="cs-CZ" sz="3809" b="1" dirty="0"/>
              <a:t>v nepodnikatelské sféře o </a:t>
            </a:r>
            <a:r>
              <a:rPr lang="cs-CZ" altLang="cs-CZ" sz="5714" b="1" dirty="0">
                <a:solidFill>
                  <a:srgbClr val="FF0000"/>
                </a:solidFill>
              </a:rPr>
              <a:t>4,1 %</a:t>
            </a:r>
            <a:endParaRPr lang="cs-CZ" altLang="cs-CZ" sz="3809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40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Výsledek obrázku pro logo trexi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330" y="487669"/>
            <a:ext cx="1864580" cy="41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Graf 4"/>
          <p:cNvGraphicFramePr>
            <a:graphicFrameLocks/>
          </p:cNvGraphicFramePr>
          <p:nvPr/>
        </p:nvGraphicFramePr>
        <p:xfrm>
          <a:off x="2632195" y="291836"/>
          <a:ext cx="9082634" cy="5680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1923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 2"/>
          <p:cNvGraphicFramePr/>
          <p:nvPr/>
        </p:nvGraphicFramePr>
        <p:xfrm>
          <a:off x="2122404" y="554861"/>
          <a:ext cx="9425962" cy="5482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7107" name="Picture 2" descr="Výsledek obrázku pro logo trexi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591" y="618693"/>
            <a:ext cx="1864580" cy="41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64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bdélník 3"/>
          <p:cNvSpPr>
            <a:spLocks noChangeArrowheads="1"/>
          </p:cNvSpPr>
          <p:nvPr/>
        </p:nvSpPr>
        <p:spPr bwMode="auto">
          <a:xfrm>
            <a:off x="2007364" y="84516"/>
            <a:ext cx="9813401" cy="676839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cs-CZ" altLang="cs-CZ" sz="148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cs-CZ" altLang="cs-CZ" sz="3809" b="1" dirty="0"/>
              <a:t>U zaměstnavatelů, kde působí odborová organizace mají zaměstnanci ročně:</a:t>
            </a:r>
          </a:p>
          <a:p>
            <a:pPr>
              <a:defRPr/>
            </a:pPr>
            <a:endParaRPr lang="cs-CZ" altLang="cs-CZ" sz="3809" b="1" dirty="0"/>
          </a:p>
          <a:p>
            <a:pPr marL="604704" indent="-604704">
              <a:buFontTx/>
              <a:buChar char="-"/>
              <a:defRPr/>
            </a:pPr>
            <a:r>
              <a:rPr lang="cs-CZ" altLang="cs-CZ" sz="3809" b="1" dirty="0"/>
              <a:t>příjem v průměru vyšší o </a:t>
            </a:r>
            <a:r>
              <a:rPr lang="cs-CZ" altLang="cs-CZ" sz="5714" b="1" dirty="0">
                <a:solidFill>
                  <a:srgbClr val="FF0000"/>
                </a:solidFill>
              </a:rPr>
              <a:t>35 880 </a:t>
            </a:r>
            <a:r>
              <a:rPr lang="cs-CZ" altLang="cs-CZ" sz="3809" b="1" dirty="0"/>
              <a:t>Kč </a:t>
            </a:r>
          </a:p>
          <a:p>
            <a:pPr marL="604704" indent="-604704">
              <a:buFontTx/>
              <a:buChar char="-"/>
              <a:defRPr/>
            </a:pPr>
            <a:r>
              <a:rPr lang="cs-CZ" altLang="cs-CZ" sz="3809" b="1" dirty="0"/>
              <a:t>pracovní dobu v průměru kratší </a:t>
            </a:r>
            <a:r>
              <a:rPr lang="cs-CZ" altLang="cs-CZ" sz="3809" b="1" dirty="0" smtClean="0"/>
              <a:t>o </a:t>
            </a:r>
            <a:r>
              <a:rPr lang="cs-CZ" altLang="cs-CZ" sz="5714" b="1" dirty="0" smtClean="0">
                <a:solidFill>
                  <a:srgbClr val="FF0000"/>
                </a:solidFill>
              </a:rPr>
              <a:t>6 </a:t>
            </a:r>
            <a:r>
              <a:rPr lang="cs-CZ" altLang="cs-CZ" sz="3809" b="1" dirty="0" smtClean="0"/>
              <a:t>pracovních </a:t>
            </a:r>
            <a:r>
              <a:rPr lang="cs-CZ" altLang="cs-CZ" sz="3809" b="1" dirty="0"/>
              <a:t>dnů</a:t>
            </a:r>
          </a:p>
          <a:p>
            <a:pPr>
              <a:defRPr/>
            </a:pPr>
            <a:endParaRPr lang="cs-CZ" altLang="cs-CZ" sz="3809" b="1" dirty="0"/>
          </a:p>
          <a:p>
            <a:pPr algn="ctr">
              <a:defRPr/>
            </a:pPr>
            <a:r>
              <a:rPr lang="cs-CZ" altLang="cs-CZ" sz="3809" b="1" dirty="0"/>
              <a:t>Kolektivní smlouva zajišťuje zaměstnancům lepší pracovní podmínky!</a:t>
            </a:r>
          </a:p>
          <a:p>
            <a:pPr>
              <a:defRPr/>
            </a:pPr>
            <a:endParaRPr lang="cs-CZ" altLang="cs-CZ" sz="3809" b="1" dirty="0"/>
          </a:p>
        </p:txBody>
      </p:sp>
    </p:spTree>
    <p:extLst>
      <p:ext uri="{BB962C8B-B14F-4D97-AF65-F5344CB8AC3E}">
        <p14:creationId xmlns:p14="http://schemas.microsoft.com/office/powerpoint/2010/main" val="140262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bdélník 3"/>
          <p:cNvSpPr>
            <a:spLocks noChangeArrowheads="1"/>
          </p:cNvSpPr>
          <p:nvPr/>
        </p:nvSpPr>
        <p:spPr bwMode="auto">
          <a:xfrm>
            <a:off x="2091355" y="675806"/>
            <a:ext cx="9771405" cy="53028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cs-CZ" altLang="cs-CZ" sz="148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cs-CZ" altLang="cs-CZ" sz="3809" b="1" dirty="0"/>
              <a:t>U zaměstnavatelů, kde působí odborová organizace mají zaměstnanci ročně:</a:t>
            </a:r>
          </a:p>
          <a:p>
            <a:pPr>
              <a:defRPr/>
            </a:pPr>
            <a:endParaRPr lang="cs-CZ" altLang="cs-CZ" sz="3809" b="1" dirty="0"/>
          </a:p>
          <a:p>
            <a:pPr marL="604704" indent="-604704">
              <a:buFontTx/>
              <a:buChar char="-"/>
              <a:defRPr/>
            </a:pPr>
            <a:r>
              <a:rPr lang="cs-CZ" altLang="cs-CZ" sz="3809" b="1" dirty="0"/>
              <a:t>příjem v průměru vyšší o </a:t>
            </a:r>
            <a:r>
              <a:rPr lang="cs-CZ" altLang="cs-CZ" sz="5714" b="1" dirty="0">
                <a:solidFill>
                  <a:srgbClr val="FF0000"/>
                </a:solidFill>
              </a:rPr>
              <a:t>46 243 </a:t>
            </a:r>
            <a:r>
              <a:rPr lang="cs-CZ" altLang="cs-CZ" sz="3809" b="1" dirty="0"/>
              <a:t>Kč při zahrnutí kratší pracovní doby</a:t>
            </a:r>
          </a:p>
          <a:p>
            <a:pPr>
              <a:defRPr/>
            </a:pPr>
            <a:endParaRPr lang="cs-CZ" altLang="cs-CZ" sz="3809" b="1" dirty="0"/>
          </a:p>
          <a:p>
            <a:pPr>
              <a:defRPr/>
            </a:pPr>
            <a:endParaRPr lang="cs-CZ" altLang="cs-CZ" sz="3809" b="1" dirty="0"/>
          </a:p>
          <a:p>
            <a:pPr algn="ctr">
              <a:defRPr/>
            </a:pPr>
            <a:r>
              <a:rPr lang="cs-CZ" altLang="cs-CZ" sz="3809" b="1" dirty="0"/>
              <a:t>Být odborově organizován se vyplatí! </a:t>
            </a:r>
          </a:p>
        </p:txBody>
      </p:sp>
    </p:spTree>
    <p:extLst>
      <p:ext uri="{BB962C8B-B14F-4D97-AF65-F5344CB8AC3E}">
        <p14:creationId xmlns:p14="http://schemas.microsoft.com/office/powerpoint/2010/main" val="323752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50179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altLang="cs-CZ" smtClean="0"/>
          </a:p>
        </p:txBody>
      </p:sp>
      <p:pic>
        <p:nvPicPr>
          <p:cNvPr id="50180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8" b="12088"/>
          <a:stretch/>
        </p:blipFill>
        <p:spPr bwMode="auto">
          <a:xfrm>
            <a:off x="-13266" y="-282633"/>
            <a:ext cx="12205265" cy="7564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076754" y="1419958"/>
            <a:ext cx="6653694" cy="4647426"/>
          </a:xfrm>
          <a:prstGeom prst="rect">
            <a:avLst/>
          </a:prstGeom>
          <a:solidFill>
            <a:schemeClr val="tx1">
              <a:lumMod val="75000"/>
              <a:lumOff val="25000"/>
              <a:alpha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400" b="1" dirty="0">
                <a:solidFill>
                  <a:schemeClr val="bg1"/>
                </a:solidFill>
                <a:latin typeface="Myriad Pro" panose="020B0503030403020204" pitchFamily="34" charset="0"/>
              </a:rPr>
              <a:t>Mezi červnem 2015 a červnem 2016 </a:t>
            </a:r>
          </a:p>
          <a:p>
            <a:pPr algn="ctr">
              <a:defRPr/>
            </a:pPr>
            <a:r>
              <a:rPr lang="cs-CZ" sz="2400" b="1" dirty="0">
                <a:solidFill>
                  <a:schemeClr val="bg1"/>
                </a:solidFill>
                <a:latin typeface="Myriad Pro" panose="020B0503030403020204" pitchFamily="34" charset="0"/>
              </a:rPr>
              <a:t>došlo k největšímu nástupu nových členů </a:t>
            </a:r>
          </a:p>
          <a:p>
            <a:pPr algn="ctr">
              <a:defRPr/>
            </a:pPr>
            <a:r>
              <a:rPr lang="cs-CZ" sz="2400" b="1" dirty="0">
                <a:solidFill>
                  <a:schemeClr val="bg1"/>
                </a:solidFill>
                <a:latin typeface="Myriad Pro" panose="020B0503030403020204" pitchFamily="34" charset="0"/>
              </a:rPr>
              <a:t>do odborových svazů, které jsou členy ČMKOS.</a:t>
            </a:r>
          </a:p>
          <a:p>
            <a:pPr algn="ctr">
              <a:defRPr/>
            </a:pPr>
            <a:endParaRPr lang="cs-CZ" sz="2400" b="1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pPr algn="ctr">
              <a:defRPr/>
            </a:pPr>
            <a:r>
              <a:rPr lang="cs-CZ" sz="2400" b="1" dirty="0">
                <a:solidFill>
                  <a:schemeClr val="bg1"/>
                </a:solidFill>
                <a:latin typeface="Myriad Pro" panose="020B0503030403020204" pitchFamily="34" charset="0"/>
              </a:rPr>
              <a:t>Celkem jde </a:t>
            </a:r>
            <a:r>
              <a:rPr lang="cs-CZ" sz="24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o</a:t>
            </a:r>
            <a:r>
              <a:rPr lang="cs-CZ" sz="40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13 152</a:t>
            </a:r>
            <a:r>
              <a:rPr lang="cs-CZ" sz="24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cs-CZ" sz="2400" b="1" dirty="0">
                <a:solidFill>
                  <a:schemeClr val="bg1"/>
                </a:solidFill>
                <a:latin typeface="Myriad Pro" panose="020B0503030403020204" pitchFamily="34" charset="0"/>
              </a:rPr>
              <a:t>nových členů </a:t>
            </a:r>
          </a:p>
          <a:p>
            <a:pPr algn="ctr">
              <a:defRPr/>
            </a:pPr>
            <a:r>
              <a:rPr lang="cs-CZ" sz="2400" b="1" dirty="0">
                <a:solidFill>
                  <a:schemeClr val="bg1"/>
                </a:solidFill>
                <a:latin typeface="Myriad Pro" panose="020B0503030403020204" pitchFamily="34" charset="0"/>
              </a:rPr>
              <a:t>a bylo založeno </a:t>
            </a:r>
            <a:r>
              <a:rPr lang="cs-CZ" sz="4000" b="1" dirty="0">
                <a:solidFill>
                  <a:schemeClr val="bg1"/>
                </a:solidFill>
                <a:latin typeface="Myriad Pro" panose="020B0503030403020204" pitchFamily="34" charset="0"/>
              </a:rPr>
              <a:t>105</a:t>
            </a:r>
            <a:r>
              <a:rPr lang="cs-CZ" sz="2400" b="1" dirty="0">
                <a:solidFill>
                  <a:schemeClr val="bg1"/>
                </a:solidFill>
                <a:latin typeface="Myriad Pro" panose="020B0503030403020204" pitchFamily="34" charset="0"/>
              </a:rPr>
              <a:t> nových </a:t>
            </a:r>
          </a:p>
          <a:p>
            <a:pPr algn="ctr">
              <a:defRPr/>
            </a:pPr>
            <a:r>
              <a:rPr lang="cs-CZ" sz="2400" b="1" dirty="0">
                <a:solidFill>
                  <a:schemeClr val="bg1"/>
                </a:solidFill>
                <a:latin typeface="Myriad Pro" panose="020B0503030403020204" pitchFamily="34" charset="0"/>
              </a:rPr>
              <a:t>odborových organizací.</a:t>
            </a:r>
          </a:p>
          <a:p>
            <a:pPr algn="ctr">
              <a:defRPr/>
            </a:pPr>
            <a:endParaRPr lang="cs-CZ" sz="2400" b="1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pPr algn="ctr">
              <a:defRPr/>
            </a:pPr>
            <a:r>
              <a:rPr lang="cs-CZ" sz="2400" b="1" dirty="0">
                <a:solidFill>
                  <a:schemeClr val="bg1"/>
                </a:solidFill>
                <a:latin typeface="Myriad Pro" panose="020B0503030403020204" pitchFamily="34" charset="0"/>
              </a:rPr>
              <a:t>Děkujeme všem za skvělou podporu a důkaz dobré práce našich odborových svazů </a:t>
            </a:r>
          </a:p>
          <a:p>
            <a:pPr algn="ctr">
              <a:defRPr/>
            </a:pPr>
            <a:r>
              <a:rPr lang="cs-CZ" sz="2400" b="1" dirty="0">
                <a:solidFill>
                  <a:schemeClr val="bg1"/>
                </a:solidFill>
                <a:latin typeface="Myriad Pro" panose="020B0503030403020204" pitchFamily="34" charset="0"/>
              </a:rPr>
              <a:t>při obhajobě práv zaměstnanců.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411767" y="6490212"/>
            <a:ext cx="1114716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481" dirty="0">
                <a:solidFill>
                  <a:schemeClr val="bg1"/>
                </a:solidFill>
                <a:latin typeface="Myriad Pro" panose="020B0503030403020204" pitchFamily="34" charset="0"/>
              </a:rPr>
              <a:t>Českomoravská konfederace odborových svazů</a:t>
            </a:r>
            <a:r>
              <a:rPr lang="cs-CZ" sz="1481" dirty="0">
                <a:solidFill>
                  <a:schemeClr val="bg1"/>
                </a:solidFill>
              </a:rPr>
              <a:t>                    		</a:t>
            </a:r>
            <a:r>
              <a:rPr lang="cs-CZ" sz="1481" dirty="0">
                <a:solidFill>
                  <a:schemeClr val="bg1"/>
                </a:solidFill>
              </a:rPr>
              <a:t>	</a:t>
            </a:r>
            <a:r>
              <a:rPr lang="cs-CZ" sz="1481" dirty="0" smtClean="0">
                <a:solidFill>
                  <a:schemeClr val="bg1"/>
                </a:solidFill>
              </a:rPr>
              <a:t>www.cmkos.cz</a:t>
            </a:r>
            <a:r>
              <a:rPr lang="cs-CZ" sz="2800" dirty="0">
                <a:solidFill>
                  <a:schemeClr val="bg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4473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921694" y="227299"/>
            <a:ext cx="10070411" cy="549295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cs-CZ" altLang="cs-CZ" sz="2539" dirty="0"/>
              <a:t>Distribuce mezd za rok 2015</a:t>
            </a:r>
            <a:endParaRPr lang="cs-CZ" altLang="cs-CZ" sz="2539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452" y="984890"/>
            <a:ext cx="10203206" cy="518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ovéPole 5"/>
          <p:cNvSpPr txBox="1">
            <a:spLocks noChangeArrowheads="1"/>
          </p:cNvSpPr>
          <p:nvPr/>
        </p:nvSpPr>
        <p:spPr bwMode="auto">
          <a:xfrm>
            <a:off x="7412966" y="1917180"/>
            <a:ext cx="4450257" cy="11344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1693" b="1">
                <a:solidFill>
                  <a:schemeClr val="bg1"/>
                </a:solidFill>
              </a:rPr>
              <a:t>Průměrná mzda:		27 777 Kč/měs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1693" b="1">
                <a:solidFill>
                  <a:schemeClr val="bg1"/>
                </a:solidFill>
              </a:rPr>
              <a:t>Počet zaměstnanců:	2 945,9 tis.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1693" b="1">
                <a:solidFill>
                  <a:schemeClr val="bg1"/>
                </a:solidFill>
              </a:rPr>
              <a:t>Prům. placená doba:	173,9 hod/měs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1693" b="1">
                <a:solidFill>
                  <a:schemeClr val="bg1"/>
                </a:solidFill>
              </a:rPr>
              <a:t>Pod prům. mzdou:		66%</a:t>
            </a:r>
          </a:p>
        </p:txBody>
      </p:sp>
    </p:spTree>
    <p:extLst>
      <p:ext uri="{BB962C8B-B14F-4D97-AF65-F5344CB8AC3E}">
        <p14:creationId xmlns:p14="http://schemas.microsoft.com/office/powerpoint/2010/main" val="242746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4" t="3123" r="14862" b="3123"/>
          <a:stretch>
            <a:fillRect/>
          </a:stretch>
        </p:blipFill>
        <p:spPr bwMode="auto">
          <a:xfrm>
            <a:off x="-10078" y="526"/>
            <a:ext cx="12192000" cy="685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6"/>
          <p:cNvSpPr>
            <a:spLocks noChangeArrowheads="1"/>
          </p:cNvSpPr>
          <p:nvPr/>
        </p:nvSpPr>
        <p:spPr bwMode="auto">
          <a:xfrm>
            <a:off x="-260369" y="-229607"/>
            <a:ext cx="1965369" cy="708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cs-CZ" altLang="cs-CZ" sz="2963"/>
          </a:p>
        </p:txBody>
      </p:sp>
      <p:pic>
        <p:nvPicPr>
          <p:cNvPr id="51204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" y="525"/>
            <a:ext cx="12190319" cy="6857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42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6"/>
          <p:cNvSpPr>
            <a:spLocks noChangeArrowheads="1"/>
          </p:cNvSpPr>
          <p:nvPr/>
        </p:nvSpPr>
        <p:spPr bwMode="auto">
          <a:xfrm>
            <a:off x="-260369" y="-229607"/>
            <a:ext cx="1965369" cy="708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cs-CZ" altLang="cs-CZ" sz="2963"/>
          </a:p>
        </p:txBody>
      </p:sp>
      <p:sp>
        <p:nvSpPr>
          <p:cNvPr id="52228" name="Obdélník 5"/>
          <p:cNvSpPr>
            <a:spLocks noChangeArrowheads="1"/>
          </p:cNvSpPr>
          <p:nvPr/>
        </p:nvSpPr>
        <p:spPr bwMode="auto">
          <a:xfrm>
            <a:off x="2309729" y="630026"/>
            <a:ext cx="9275864" cy="536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7618" b="1" dirty="0">
                <a:solidFill>
                  <a:schemeClr val="bg1"/>
                </a:solidFill>
              </a:rPr>
              <a:t>#</a:t>
            </a:r>
            <a:r>
              <a:rPr lang="cs-CZ" altLang="cs-CZ" sz="7618" b="1" dirty="0" err="1">
                <a:solidFill>
                  <a:schemeClr val="bg1"/>
                </a:solidFill>
              </a:rPr>
              <a:t>KonecLevnePrace</a:t>
            </a:r>
            <a:endParaRPr lang="cs-CZ" altLang="cs-CZ" sz="7618" b="1" dirty="0">
              <a:solidFill>
                <a:schemeClr val="bg1"/>
              </a:solidFill>
            </a:endParaRPr>
          </a:p>
          <a:p>
            <a:pPr algn="r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7618" b="1" dirty="0">
                <a:solidFill>
                  <a:schemeClr val="bg1"/>
                </a:solidFill>
              </a:rPr>
              <a:t>#</a:t>
            </a:r>
            <a:r>
              <a:rPr lang="cs-CZ" altLang="cs-CZ" sz="7618" b="1" dirty="0" err="1">
                <a:solidFill>
                  <a:schemeClr val="bg1"/>
                </a:solidFill>
              </a:rPr>
              <a:t>LepsiBudoucnost</a:t>
            </a:r>
            <a:endParaRPr lang="cs-CZ" altLang="cs-CZ" sz="7618" b="1" dirty="0">
              <a:solidFill>
                <a:schemeClr val="bg1"/>
              </a:solidFill>
            </a:endParaRPr>
          </a:p>
          <a:p>
            <a:pPr algn="r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7618" b="1" dirty="0">
                <a:solidFill>
                  <a:schemeClr val="bg1"/>
                </a:solidFill>
              </a:rPr>
              <a:t>#</a:t>
            </a:r>
            <a:r>
              <a:rPr lang="cs-CZ" altLang="cs-CZ" sz="7618" b="1" dirty="0" err="1">
                <a:solidFill>
                  <a:schemeClr val="bg1"/>
                </a:solidFill>
              </a:rPr>
              <a:t>SeriozniMzda</a:t>
            </a:r>
            <a:endParaRPr lang="cs-CZ" altLang="cs-CZ" sz="7618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8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6"/>
          <p:cNvSpPr>
            <a:spLocks noChangeArrowheads="1"/>
          </p:cNvSpPr>
          <p:nvPr/>
        </p:nvSpPr>
        <p:spPr bwMode="auto">
          <a:xfrm>
            <a:off x="-260369" y="-229607"/>
            <a:ext cx="1965369" cy="708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cs-CZ" altLang="cs-CZ" sz="2963"/>
          </a:p>
        </p:txBody>
      </p:sp>
      <p:sp>
        <p:nvSpPr>
          <p:cNvPr id="53252" name="Obdélník 5"/>
          <p:cNvSpPr>
            <a:spLocks noChangeArrowheads="1"/>
          </p:cNvSpPr>
          <p:nvPr/>
        </p:nvSpPr>
        <p:spPr bwMode="auto">
          <a:xfrm>
            <a:off x="4068480" y="627092"/>
            <a:ext cx="7498634" cy="536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7618" b="1">
                <a:solidFill>
                  <a:schemeClr val="bg1"/>
                </a:solidFill>
              </a:rPr>
              <a:t>Chytře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7618" b="1">
                <a:solidFill>
                  <a:schemeClr val="bg1"/>
                </a:solidFill>
              </a:rPr>
              <a:t>Spravedlivě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7618" b="1">
                <a:solidFill>
                  <a:schemeClr val="bg1"/>
                </a:solidFill>
              </a:rPr>
              <a:t>Společně</a:t>
            </a:r>
            <a:endParaRPr lang="cs-CZ" altLang="cs-CZ" sz="2963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98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6"/>
          <p:cNvSpPr>
            <a:spLocks noChangeArrowheads="1"/>
          </p:cNvSpPr>
          <p:nvPr/>
        </p:nvSpPr>
        <p:spPr bwMode="auto">
          <a:xfrm>
            <a:off x="-260369" y="-229607"/>
            <a:ext cx="1965369" cy="708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cs-CZ" altLang="cs-CZ" sz="2963"/>
          </a:p>
        </p:txBody>
      </p:sp>
      <p:pic>
        <p:nvPicPr>
          <p:cNvPr id="54276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323" y="-88538"/>
            <a:ext cx="6943135" cy="694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93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921694" y="227299"/>
            <a:ext cx="10070411" cy="549295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cs-CZ" altLang="cs-CZ" sz="2539" dirty="0"/>
              <a:t>Distribuce platů za rok 2015</a:t>
            </a:r>
            <a:endParaRPr lang="cs-CZ" altLang="cs-CZ" sz="2539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46" y="880742"/>
            <a:ext cx="10092708" cy="5439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ovéPole 5"/>
          <p:cNvSpPr txBox="1">
            <a:spLocks noChangeArrowheads="1"/>
          </p:cNvSpPr>
          <p:nvPr/>
        </p:nvSpPr>
        <p:spPr bwMode="auto">
          <a:xfrm>
            <a:off x="7496956" y="1505628"/>
            <a:ext cx="4450257" cy="11344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1693" b="1">
                <a:solidFill>
                  <a:schemeClr val="bg1"/>
                </a:solidFill>
              </a:rPr>
              <a:t>Průměrný plat:		27 971 Kč/měs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1693" b="1">
                <a:solidFill>
                  <a:schemeClr val="bg1"/>
                </a:solidFill>
              </a:rPr>
              <a:t>Počet zaměstnanců:	621,7 tis.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1693" b="1">
                <a:solidFill>
                  <a:schemeClr val="bg1"/>
                </a:solidFill>
              </a:rPr>
              <a:t>Prům. placená doba:	174,2 hod/měs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1693" b="1">
                <a:solidFill>
                  <a:schemeClr val="bg1"/>
                </a:solidFill>
              </a:rPr>
              <a:t>Pod prům. platem:		61%</a:t>
            </a:r>
          </a:p>
        </p:txBody>
      </p:sp>
    </p:spTree>
    <p:extLst>
      <p:ext uri="{BB962C8B-B14F-4D97-AF65-F5344CB8AC3E}">
        <p14:creationId xmlns:p14="http://schemas.microsoft.com/office/powerpoint/2010/main" val="413617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921694" y="227299"/>
            <a:ext cx="10070411" cy="549295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cs-CZ" altLang="cs-CZ" sz="2539" dirty="0"/>
              <a:t>Medián mezd za rok 2015</a:t>
            </a:r>
            <a:endParaRPr lang="cs-CZ" altLang="cs-CZ" sz="2539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176" y="895860"/>
            <a:ext cx="9269145" cy="5306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75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921694" y="227299"/>
            <a:ext cx="10070411" cy="549295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cs-CZ" altLang="cs-CZ" sz="2539" dirty="0"/>
              <a:t>Medián platů za rok 2015</a:t>
            </a:r>
            <a:endParaRPr lang="cs-CZ" altLang="cs-CZ" sz="2539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230" y="942894"/>
            <a:ext cx="9171717" cy="529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47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921694" y="227299"/>
            <a:ext cx="10070411" cy="549295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cs-CZ" altLang="cs-CZ" sz="2539" dirty="0"/>
              <a:t>Vysoko a nízko-příjmoví zaměstnanci</a:t>
            </a:r>
            <a:endParaRPr lang="cs-CZ" altLang="cs-CZ" sz="2539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3315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546" y="801791"/>
            <a:ext cx="8818958" cy="534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640" y="1287254"/>
            <a:ext cx="1426151" cy="46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29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921694" y="227299"/>
            <a:ext cx="10070411" cy="549295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cs-CZ" altLang="cs-CZ" sz="2539" dirty="0"/>
              <a:t>Vývoj nominálních a reálných mezd 2001 - 2016</a:t>
            </a:r>
            <a:endParaRPr lang="cs-CZ" altLang="cs-CZ" sz="2539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4339" name="Graf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2"/>
          <a:stretch>
            <a:fillRect/>
          </a:stretch>
        </p:blipFill>
        <p:spPr bwMode="auto">
          <a:xfrm>
            <a:off x="2531462" y="863944"/>
            <a:ext cx="9027254" cy="533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62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blona-prezentace-16-9.potx" id="{B41DBD5B-2C8C-4E7A-A152-87C04558D80B}" vid="{8D04CF6E-51B4-4DBE-A806-70E9CDFCF002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Vlastní návrh 13">
    <a:dk1>
      <a:srgbClr val="000000"/>
    </a:dk1>
    <a:lt1>
      <a:srgbClr val="FFFFFF"/>
    </a:lt1>
    <a:dk2>
      <a:srgbClr val="000000"/>
    </a:dk2>
    <a:lt2>
      <a:srgbClr val="000000"/>
    </a:lt2>
    <a:accent1>
      <a:srgbClr val="FF0000"/>
    </a:accent1>
    <a:accent2>
      <a:srgbClr val="CC3300"/>
    </a:accent2>
    <a:accent3>
      <a:srgbClr val="FFFFFF"/>
    </a:accent3>
    <a:accent4>
      <a:srgbClr val="000000"/>
    </a:accent4>
    <a:accent5>
      <a:srgbClr val="FFAAAA"/>
    </a:accent5>
    <a:accent6>
      <a:srgbClr val="B92D00"/>
    </a:accent6>
    <a:hlink>
      <a:srgbClr val="CC3300"/>
    </a:hlink>
    <a:folHlink>
      <a:srgbClr val="000000"/>
    </a:folHlink>
  </a:clrScheme>
  <a:fontScheme name="Vlastní návrh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479</Words>
  <Application>Microsoft Office PowerPoint</Application>
  <PresentationFormat>Širokoúhlá obrazovka</PresentationFormat>
  <Paragraphs>104</Paragraphs>
  <Slides>43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8" baseType="lpstr">
      <vt:lpstr>Arial</vt:lpstr>
      <vt:lpstr>Calibri</vt:lpstr>
      <vt:lpstr>Myriad Pro</vt:lpstr>
      <vt:lpstr>Wingdings</vt:lpstr>
      <vt:lpstr>Motiv Office</vt:lpstr>
      <vt:lpstr>Prezentace aplikace PowerPoint</vt:lpstr>
      <vt:lpstr>Prezentace aplikace PowerPoint</vt:lpstr>
      <vt:lpstr>Prezentace aplikace PowerPoint</vt:lpstr>
      <vt:lpstr>Distribuce mezd za rok 2015</vt:lpstr>
      <vt:lpstr>Distribuce platů za rok 2015</vt:lpstr>
      <vt:lpstr>Medián mezd za rok 2015</vt:lpstr>
      <vt:lpstr>Medián platů za rok 2015</vt:lpstr>
      <vt:lpstr>Vysoko a nízko-příjmoví zaměstnanci</vt:lpstr>
      <vt:lpstr>Vývoj nominálních a reálných mezd 2001 - 2016</vt:lpstr>
      <vt:lpstr>Prezentace aplikace PowerPoint</vt:lpstr>
      <vt:lpstr> Co říká červencová predikce MF ČR k růstu HDP?</vt:lpstr>
      <vt:lpstr> Co říká červencová predikce MF ČR ke mzdám? </vt:lpstr>
      <vt:lpstr> Co říká o mzdách Zpráva o inflaci III/2016? </vt:lpstr>
      <vt:lpstr> V indikátoru důvěry vedou spotřebitelé – drží ekonomiku</vt:lpstr>
      <vt:lpstr>Vývoj nominální a průměrné mzdy 2007 – 1. čtvrtletí 2016</vt:lpstr>
      <vt:lpstr>Bariéry růstu</vt:lpstr>
      <vt:lpstr>Česká republika = odtoková ekonomika (2015)</vt:lpstr>
      <vt:lpstr>Mzdová a platová úroveň České republiky a dalších zemí (2015)</vt:lpstr>
      <vt:lpstr>Prezentace aplikace PowerPoint</vt:lpstr>
      <vt:lpstr>Požadavek ČMKOS na růst mezd v roce 2017?</vt:lpstr>
      <vt:lpstr>Prezentace aplikace PowerPoint</vt:lpstr>
      <vt:lpstr>Prezentace aplikace PowerPoint</vt:lpstr>
      <vt:lpstr>Prezentace aplikace PowerPoint</vt:lpstr>
      <vt:lpstr>Požadavek ČMKOS na růst mezd v roce 2017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Vývoj nominálních a reálných mezd 2007 – 1. čtvrtletí 2016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ČMKOS</dc:creator>
  <cp:lastModifiedBy>Václav Procházka</cp:lastModifiedBy>
  <cp:revision>12</cp:revision>
  <dcterms:created xsi:type="dcterms:W3CDTF">2015-10-13T09:21:20Z</dcterms:created>
  <dcterms:modified xsi:type="dcterms:W3CDTF">2016-09-07T00:00:28Z</dcterms:modified>
</cp:coreProperties>
</file>